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4630400" cy="8229600"/>
  <p:notesSz cx="14630400" cy="82296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14630400" y="0"/>
                </a:moveTo>
                <a:lnTo>
                  <a:pt x="0" y="0"/>
                </a:lnTo>
                <a:lnTo>
                  <a:pt x="0" y="8229600"/>
                </a:lnTo>
                <a:lnTo>
                  <a:pt x="14630400" y="8229600"/>
                </a:lnTo>
                <a:lnTo>
                  <a:pt x="14630400" y="0"/>
                </a:lnTo>
                <a:close/>
              </a:path>
            </a:pathLst>
          </a:custGeom>
          <a:solidFill>
            <a:srgbClr val="1B1C1D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78779" cy="822959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399021" y="3269361"/>
            <a:ext cx="2507615" cy="693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C00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FFC00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665"/>
            <a:ext cx="14630399" cy="821893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FFC00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FFC00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4630399" cy="822959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8871" y="159512"/>
            <a:ext cx="13592657" cy="6877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C00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1520" y="1892808"/>
            <a:ext cx="13167360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Relationship Id="rId3" Type="http://schemas.openxmlformats.org/officeDocument/2006/relationships/image" Target="../media/image12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researchgate.net/publication/260613046_A_survey_on_bus_reservation_systems" TargetMode="Externa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78779" cy="8229597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5478779" y="562355"/>
            <a:ext cx="9151620" cy="2258695"/>
          </a:xfrm>
          <a:prstGeom prst="rect">
            <a:avLst/>
          </a:prstGeom>
          <a:solidFill>
            <a:srgbClr val="1B1C1D"/>
          </a:solidFill>
        </p:spPr>
        <p:txBody>
          <a:bodyPr wrap="square" lIns="0" tIns="0" rIns="0" bIns="0" rtlCol="0" vert="horz">
            <a:spAutoFit/>
          </a:bodyPr>
          <a:lstStyle/>
          <a:p>
            <a:pPr algn="ctr" marR="349885">
              <a:lnSpc>
                <a:spcPts val="7184"/>
              </a:lnSpc>
            </a:pPr>
            <a:r>
              <a:rPr dirty="0" sz="6000">
                <a:solidFill>
                  <a:srgbClr val="AD8524"/>
                </a:solidFill>
                <a:latin typeface="Calibri"/>
                <a:cs typeface="Calibri"/>
              </a:rPr>
              <a:t>Bus</a:t>
            </a:r>
            <a:r>
              <a:rPr dirty="0" sz="6000" spc="-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6000" spc="-10">
                <a:solidFill>
                  <a:srgbClr val="AD8524"/>
                </a:solidFill>
                <a:latin typeface="Calibri"/>
                <a:cs typeface="Calibri"/>
              </a:rPr>
              <a:t>Reservation</a:t>
            </a:r>
            <a:endParaRPr sz="6000">
              <a:latin typeface="Calibri"/>
              <a:cs typeface="Calibri"/>
            </a:endParaRPr>
          </a:p>
          <a:p>
            <a:pPr algn="ctr" marR="523240">
              <a:lnSpc>
                <a:spcPct val="100000"/>
              </a:lnSpc>
              <a:spcBef>
                <a:spcPts val="300"/>
              </a:spcBef>
            </a:pPr>
            <a:r>
              <a:rPr dirty="0" sz="6000" spc="-10">
                <a:solidFill>
                  <a:srgbClr val="AD8524"/>
                </a:solidFill>
                <a:latin typeface="Calibri"/>
                <a:cs typeface="Calibri"/>
              </a:rPr>
              <a:t>System</a:t>
            </a:r>
            <a:endParaRPr sz="6000">
              <a:latin typeface="Calibri"/>
              <a:cs typeface="Calibri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5697982" y="5497829"/>
            <a:ext cx="3272790" cy="8788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2800">
                <a:solidFill>
                  <a:srgbClr val="E7E6E6"/>
                </a:solidFill>
                <a:latin typeface="Calibri"/>
                <a:cs typeface="Calibri"/>
              </a:rPr>
              <a:t>Guided</a:t>
            </a:r>
            <a:r>
              <a:rPr dirty="0" sz="2800" spc="-95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dirty="0" sz="2800" spc="-25">
                <a:solidFill>
                  <a:srgbClr val="E7E6E6"/>
                </a:solidFill>
                <a:latin typeface="Calibri"/>
                <a:cs typeface="Calibri"/>
              </a:rPr>
              <a:t>by:</a:t>
            </a:r>
            <a:r>
              <a:rPr dirty="0" sz="2800" spc="700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dirty="0" sz="2800" spc="-10">
                <a:solidFill>
                  <a:srgbClr val="E7E6E6"/>
                </a:solidFill>
                <a:latin typeface="Calibri"/>
                <a:cs typeface="Calibri"/>
              </a:rPr>
              <a:t>Jayashakthi</a:t>
            </a:r>
            <a:r>
              <a:rPr dirty="0" sz="2800" spc="-95">
                <a:solidFill>
                  <a:srgbClr val="E7E6E6"/>
                </a:solidFill>
                <a:latin typeface="Calibri"/>
                <a:cs typeface="Calibri"/>
              </a:rPr>
              <a:t> </a:t>
            </a:r>
            <a:r>
              <a:rPr dirty="0" sz="2800" spc="-10">
                <a:solidFill>
                  <a:srgbClr val="E7E6E6"/>
                </a:solidFill>
                <a:latin typeface="Calibri"/>
                <a:cs typeface="Calibri"/>
              </a:rPr>
              <a:t>velmurgan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0292333" y="4931155"/>
            <a:ext cx="3804285" cy="14890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Project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25">
                <a:solidFill>
                  <a:srgbClr val="FFFFFF"/>
                </a:solidFill>
                <a:latin typeface="Calibri"/>
                <a:cs typeface="Calibri"/>
              </a:rPr>
              <a:t>by: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M.Arun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prasad</a:t>
            </a:r>
            <a:r>
              <a:rPr dirty="0" sz="2400" spc="-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(192210564)</a:t>
            </a:r>
            <a:endParaRPr sz="240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</a:pPr>
            <a:r>
              <a:rPr dirty="0" sz="2400" spc="-35">
                <a:solidFill>
                  <a:srgbClr val="FFFFFF"/>
                </a:solidFill>
                <a:latin typeface="Calibri"/>
                <a:cs typeface="Calibri"/>
              </a:rPr>
              <a:t>M.Varshith</a:t>
            </a:r>
            <a:r>
              <a:rPr dirty="0" sz="2400" spc="-8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(192211707)</a:t>
            </a:r>
            <a:r>
              <a:rPr dirty="0" sz="2400" spc="6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MSVN</a:t>
            </a:r>
            <a:r>
              <a:rPr dirty="0" sz="2400" spc="-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Hima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sagar(192211780)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4630400" cy="8229600"/>
            <a:chOff x="0" y="0"/>
            <a:chExt cx="14630400" cy="82296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4630399" cy="8229597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64564" y="925067"/>
              <a:ext cx="11568684" cy="6963156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83057" rIns="0" bIns="0" rtlCol="0" vert="horz">
            <a:spAutoFit/>
          </a:bodyPr>
          <a:lstStyle/>
          <a:p>
            <a:pPr marL="1037590">
              <a:lnSpc>
                <a:spcPct val="100000"/>
              </a:lnSpc>
              <a:spcBef>
                <a:spcPts val="95"/>
              </a:spcBef>
            </a:pPr>
            <a:r>
              <a:rPr dirty="0" spc="-65"/>
              <a:t>DATABASE</a:t>
            </a:r>
            <a:r>
              <a:rPr dirty="0" spc="-70"/>
              <a:t> </a:t>
            </a:r>
            <a:r>
              <a:rPr dirty="0"/>
              <a:t>OF</a:t>
            </a:r>
            <a:r>
              <a:rPr dirty="0" spc="-60"/>
              <a:t> </a:t>
            </a:r>
            <a:r>
              <a:rPr dirty="0"/>
              <a:t>BUS</a:t>
            </a:r>
            <a:r>
              <a:rPr dirty="0" spc="-70"/>
              <a:t> </a:t>
            </a:r>
            <a:r>
              <a:rPr dirty="0" spc="-40"/>
              <a:t>RESERVATION</a:t>
            </a:r>
            <a:r>
              <a:rPr dirty="0" spc="-75"/>
              <a:t> </a:t>
            </a:r>
            <a:r>
              <a:rPr dirty="0" spc="-10"/>
              <a:t>SYSTEM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51619" y="0"/>
            <a:ext cx="5478780" cy="82295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2063" y="2936239"/>
            <a:ext cx="2491740" cy="69342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4350" spc="-10">
                <a:solidFill>
                  <a:srgbClr val="AD8524"/>
                </a:solidFill>
              </a:rPr>
              <a:t>Conclusion</a:t>
            </a:r>
            <a:endParaRPr sz="4350"/>
          </a:p>
        </p:txBody>
      </p:sp>
      <p:sp>
        <p:nvSpPr>
          <p:cNvPr id="4" name="object 4" descr=""/>
          <p:cNvSpPr txBox="1"/>
          <p:nvPr/>
        </p:nvSpPr>
        <p:spPr>
          <a:xfrm>
            <a:off x="912063" y="3958692"/>
            <a:ext cx="7225665" cy="13468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23900"/>
              </a:lnSpc>
              <a:spcBef>
                <a:spcPts val="95"/>
              </a:spcBef>
            </a:pP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The</a:t>
            </a:r>
            <a:r>
              <a:rPr dirty="0" sz="1750" spc="-6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proposed</a:t>
            </a:r>
            <a:r>
              <a:rPr dirty="0" sz="1750" spc="-3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bus</a:t>
            </a:r>
            <a:r>
              <a:rPr dirty="0" sz="1750" spc="-2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reservation</a:t>
            </a:r>
            <a:r>
              <a:rPr dirty="0" sz="1750" spc="-8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system</a:t>
            </a:r>
            <a:r>
              <a:rPr dirty="0" sz="175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offers</a:t>
            </a:r>
            <a:r>
              <a:rPr dirty="0" sz="175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</a:t>
            </a:r>
            <a:r>
              <a:rPr dirty="0" sz="1750" spc="-3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comprehensive</a:t>
            </a:r>
            <a:r>
              <a:rPr dirty="0" sz="1750" spc="-7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solution</a:t>
            </a:r>
            <a:r>
              <a:rPr dirty="0" sz="1750" spc="-4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25">
                <a:solidFill>
                  <a:srgbClr val="CFCABE"/>
                </a:solidFill>
                <a:latin typeface="Trebuchet MS"/>
                <a:cs typeface="Trebuchet MS"/>
              </a:rPr>
              <a:t>to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transform</a:t>
            </a:r>
            <a:r>
              <a:rPr dirty="0" sz="1750" spc="-7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public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transportation,</a:t>
            </a:r>
            <a:r>
              <a:rPr dirty="0" sz="1750" spc="-7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delivering</a:t>
            </a:r>
            <a:r>
              <a:rPr dirty="0" sz="1750" spc="-8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enhanced</a:t>
            </a:r>
            <a:r>
              <a:rPr dirty="0" sz="1750" spc="-7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passenger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experience,</a:t>
            </a:r>
            <a:r>
              <a:rPr dirty="0" sz="1750" spc="-6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operational</a:t>
            </a:r>
            <a:r>
              <a:rPr dirty="0" sz="1750" spc="-5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20">
                <a:solidFill>
                  <a:srgbClr val="CFCABE"/>
                </a:solidFill>
                <a:latin typeface="Trebuchet MS"/>
                <a:cs typeface="Trebuchet MS"/>
              </a:rPr>
              <a:t>efficiency,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1750" spc="-2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data-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driven</a:t>
            </a:r>
            <a:r>
              <a:rPr dirty="0" sz="1750" spc="-4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decision-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making</a:t>
            </a:r>
            <a:r>
              <a:rPr dirty="0" sz="1750" spc="-6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25">
                <a:solidFill>
                  <a:srgbClr val="CFCABE"/>
                </a:solidFill>
                <a:latin typeface="Trebuchet MS"/>
                <a:cs typeface="Trebuchet MS"/>
              </a:rPr>
              <a:t>for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</a:t>
            </a:r>
            <a:r>
              <a:rPr dirty="0" sz="1750" spc="-30">
                <a:solidFill>
                  <a:srgbClr val="CFCABE"/>
                </a:solidFill>
                <a:latin typeface="Trebuchet MS"/>
                <a:cs typeface="Trebuchet MS"/>
              </a:rPr>
              <a:t> smarter,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more</a:t>
            </a:r>
            <a:r>
              <a:rPr dirty="0" sz="175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reliable</a:t>
            </a:r>
            <a:r>
              <a:rPr dirty="0" sz="1750" spc="-6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bus</a:t>
            </a:r>
            <a:r>
              <a:rPr dirty="0" sz="1750" spc="-2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service.</a:t>
            </a:r>
            <a:endParaRPr sz="17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4350" spc="-10">
                <a:solidFill>
                  <a:srgbClr val="AD8524"/>
                </a:solidFill>
              </a:rPr>
              <a:t>References</a:t>
            </a:r>
            <a:endParaRPr sz="4350"/>
          </a:p>
        </p:txBody>
      </p:sp>
      <p:sp>
        <p:nvSpPr>
          <p:cNvPr id="3" name="object 3" descr=""/>
          <p:cNvSpPr txBox="1"/>
          <p:nvPr/>
        </p:nvSpPr>
        <p:spPr>
          <a:xfrm>
            <a:off x="6399021" y="4292905"/>
            <a:ext cx="6671309" cy="6838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23400"/>
              </a:lnSpc>
              <a:spcBef>
                <a:spcPts val="100"/>
              </a:spcBef>
            </a:pPr>
            <a:r>
              <a:rPr dirty="0" u="sng" sz="175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A</a:t>
            </a:r>
            <a:r>
              <a:rPr dirty="0" u="sng" sz="1750" spc="-114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 </a:t>
            </a:r>
            <a:r>
              <a:rPr dirty="0" u="sng" sz="175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Survey</a:t>
            </a:r>
            <a:r>
              <a:rPr dirty="0" u="sng" sz="1750" spc="-5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 </a:t>
            </a:r>
            <a:r>
              <a:rPr dirty="0" u="sng" sz="175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on</a:t>
            </a:r>
            <a:r>
              <a:rPr dirty="0" u="sng" sz="1750" spc="-3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 </a:t>
            </a:r>
            <a:r>
              <a:rPr dirty="0" u="sng" sz="175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Bus</a:t>
            </a:r>
            <a:r>
              <a:rPr dirty="0" u="sng" sz="1750" spc="-3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 </a:t>
            </a:r>
            <a:r>
              <a:rPr dirty="0" u="sng" sz="1750" spc="-1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Reservation</a:t>
            </a:r>
            <a:r>
              <a:rPr dirty="0" u="sng" sz="1750" spc="-6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 </a:t>
            </a:r>
            <a:r>
              <a:rPr dirty="0" u="sng" sz="1750">
                <a:solidFill>
                  <a:srgbClr val="D2AC46"/>
                </a:solidFill>
                <a:uFill>
                  <a:solidFill>
                    <a:srgbClr val="D2AC46"/>
                  </a:solidFill>
                </a:uFill>
                <a:latin typeface="Trebuchet MS"/>
                <a:cs typeface="Trebuchet MS"/>
                <a:hlinkClick r:id="rId2"/>
              </a:rPr>
              <a:t>Systems</a:t>
            </a:r>
            <a:r>
              <a:rPr dirty="0" sz="1750" spc="-5">
                <a:solidFill>
                  <a:srgbClr val="D2AC46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Optimizing</a:t>
            </a:r>
            <a:r>
              <a:rPr dirty="0" sz="175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Bus</a:t>
            </a:r>
            <a:r>
              <a:rPr dirty="0" sz="1750" spc="-4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Schedules</a:t>
            </a:r>
            <a:r>
              <a:rPr dirty="0" sz="175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25">
                <a:solidFill>
                  <a:srgbClr val="CFCABE"/>
                </a:solidFill>
                <a:latin typeface="Trebuchet MS"/>
                <a:cs typeface="Trebuchet MS"/>
              </a:rPr>
              <a:t>and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Improving</a:t>
            </a:r>
            <a:r>
              <a:rPr dirty="0" sz="1750" spc="-7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Passenger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Experience</a:t>
            </a:r>
            <a:endParaRPr sz="17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7051" y="3637788"/>
            <a:ext cx="5262880" cy="8788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600" spc="-509">
                <a:solidFill>
                  <a:srgbClr val="B66454"/>
                </a:solidFill>
              </a:rPr>
              <a:t>Your</a:t>
            </a:r>
            <a:r>
              <a:rPr dirty="0" sz="5600" spc="65">
                <a:solidFill>
                  <a:srgbClr val="B66454"/>
                </a:solidFill>
              </a:rPr>
              <a:t> </a:t>
            </a:r>
            <a:r>
              <a:rPr dirty="0" sz="5600" spc="-560">
                <a:solidFill>
                  <a:srgbClr val="BF4D3B"/>
                </a:solidFill>
              </a:rPr>
              <a:t>Queńes</a:t>
            </a:r>
            <a:r>
              <a:rPr dirty="0" sz="5600" spc="175">
                <a:solidFill>
                  <a:srgbClr val="BF4D3B"/>
                </a:solidFill>
              </a:rPr>
              <a:t> </a:t>
            </a:r>
            <a:r>
              <a:rPr dirty="0" sz="5600" spc="-509">
                <a:solidFill>
                  <a:srgbClr val="CF544F"/>
                </a:solidFill>
              </a:rPr>
              <a:t>Please!!!</a:t>
            </a:r>
            <a:endParaRPr sz="5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2116963" y="2532380"/>
            <a:ext cx="1377315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AD8524"/>
                </a:solidFill>
                <a:latin typeface="Calibri"/>
                <a:cs typeface="Calibri"/>
              </a:rPr>
              <a:t>Scope</a:t>
            </a:r>
            <a:r>
              <a:rPr dirty="0" sz="2000" spc="-60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AD8524"/>
                </a:solidFill>
                <a:latin typeface="Calibri"/>
                <a:cs typeface="Calibri"/>
              </a:rPr>
              <a:t>of</a:t>
            </a:r>
            <a:r>
              <a:rPr dirty="0" sz="2000" spc="-3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 spc="-25">
                <a:solidFill>
                  <a:srgbClr val="AD8524"/>
                </a:solidFill>
                <a:latin typeface="Calibri"/>
                <a:cs typeface="Calibri"/>
              </a:rPr>
              <a:t>Aim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 descr=""/>
          <p:cNvSpPr/>
          <p:nvPr/>
        </p:nvSpPr>
        <p:spPr>
          <a:xfrm>
            <a:off x="2037588" y="3506723"/>
            <a:ext cx="500380" cy="500380"/>
          </a:xfrm>
          <a:custGeom>
            <a:avLst/>
            <a:gdLst/>
            <a:ahLst/>
            <a:cxnLst/>
            <a:rect l="l" t="t" r="r" b="b"/>
            <a:pathLst>
              <a:path w="500380" h="500379">
                <a:moveTo>
                  <a:pt x="433197" y="0"/>
                </a:moveTo>
                <a:lnTo>
                  <a:pt x="66675" y="0"/>
                </a:lnTo>
                <a:lnTo>
                  <a:pt x="40719" y="5238"/>
                </a:lnTo>
                <a:lnTo>
                  <a:pt x="19526" y="19526"/>
                </a:lnTo>
                <a:lnTo>
                  <a:pt x="5238" y="40719"/>
                </a:lnTo>
                <a:lnTo>
                  <a:pt x="0" y="66675"/>
                </a:lnTo>
                <a:lnTo>
                  <a:pt x="0" y="433197"/>
                </a:lnTo>
                <a:lnTo>
                  <a:pt x="5238" y="459152"/>
                </a:lnTo>
                <a:lnTo>
                  <a:pt x="19526" y="480345"/>
                </a:lnTo>
                <a:lnTo>
                  <a:pt x="40719" y="494633"/>
                </a:lnTo>
                <a:lnTo>
                  <a:pt x="66675" y="499872"/>
                </a:lnTo>
                <a:lnTo>
                  <a:pt x="433197" y="499872"/>
                </a:lnTo>
                <a:lnTo>
                  <a:pt x="459152" y="494633"/>
                </a:lnTo>
                <a:lnTo>
                  <a:pt x="480345" y="480345"/>
                </a:lnTo>
                <a:lnTo>
                  <a:pt x="494633" y="459152"/>
                </a:lnTo>
                <a:lnTo>
                  <a:pt x="499872" y="433197"/>
                </a:lnTo>
                <a:lnTo>
                  <a:pt x="499872" y="66675"/>
                </a:lnTo>
                <a:lnTo>
                  <a:pt x="494633" y="40719"/>
                </a:lnTo>
                <a:lnTo>
                  <a:pt x="480345" y="19526"/>
                </a:lnTo>
                <a:lnTo>
                  <a:pt x="459152" y="5238"/>
                </a:lnTo>
                <a:lnTo>
                  <a:pt x="433197" y="0"/>
                </a:lnTo>
                <a:close/>
              </a:path>
            </a:pathLst>
          </a:custGeom>
          <a:solidFill>
            <a:srgbClr val="2C2F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2211451" y="3641597"/>
            <a:ext cx="154940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0">
                <a:solidFill>
                  <a:srgbClr val="AD8524"/>
                </a:solidFill>
                <a:latin typeface="Calibri"/>
                <a:cs typeface="Calibri"/>
              </a:rPr>
              <a:t>1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2838957" y="3543426"/>
            <a:ext cx="2482215" cy="214185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Convenient</a:t>
            </a:r>
            <a:r>
              <a:rPr dirty="0" sz="2000" spc="-80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Booking</a:t>
            </a: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108300"/>
              </a:lnSpc>
              <a:spcBef>
                <a:spcPts val="1265"/>
              </a:spcBef>
            </a:pP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Enable</a:t>
            </a:r>
            <a:r>
              <a:rPr dirty="0" sz="200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users</a:t>
            </a:r>
            <a:r>
              <a:rPr dirty="0" sz="2000" spc="-4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to</a:t>
            </a:r>
            <a:r>
              <a:rPr dirty="0" sz="2000" spc="-3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easily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search,</a:t>
            </a:r>
            <a:r>
              <a:rPr dirty="0" sz="2000" spc="-5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compare,</a:t>
            </a:r>
            <a:r>
              <a:rPr dirty="0" sz="2000" spc="50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2000" spc="-2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book</a:t>
            </a:r>
            <a:r>
              <a:rPr dirty="0" sz="2000" spc="-2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bus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tickets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online</a:t>
            </a:r>
            <a:r>
              <a:rPr dirty="0" sz="200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or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through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mobile</a:t>
            </a:r>
            <a:r>
              <a:rPr dirty="0" sz="2000" spc="-5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apps.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5629655" y="3506723"/>
            <a:ext cx="500380" cy="500380"/>
          </a:xfrm>
          <a:custGeom>
            <a:avLst/>
            <a:gdLst/>
            <a:ahLst/>
            <a:cxnLst/>
            <a:rect l="l" t="t" r="r" b="b"/>
            <a:pathLst>
              <a:path w="500379" h="500379">
                <a:moveTo>
                  <a:pt x="433197" y="0"/>
                </a:moveTo>
                <a:lnTo>
                  <a:pt x="66675" y="0"/>
                </a:lnTo>
                <a:lnTo>
                  <a:pt x="40719" y="5238"/>
                </a:lnTo>
                <a:lnTo>
                  <a:pt x="19526" y="19526"/>
                </a:lnTo>
                <a:lnTo>
                  <a:pt x="5238" y="40719"/>
                </a:lnTo>
                <a:lnTo>
                  <a:pt x="0" y="66675"/>
                </a:lnTo>
                <a:lnTo>
                  <a:pt x="0" y="433197"/>
                </a:lnTo>
                <a:lnTo>
                  <a:pt x="5238" y="459152"/>
                </a:lnTo>
                <a:lnTo>
                  <a:pt x="19526" y="480345"/>
                </a:lnTo>
                <a:lnTo>
                  <a:pt x="40719" y="494633"/>
                </a:lnTo>
                <a:lnTo>
                  <a:pt x="66675" y="499872"/>
                </a:lnTo>
                <a:lnTo>
                  <a:pt x="433197" y="499872"/>
                </a:lnTo>
                <a:lnTo>
                  <a:pt x="459152" y="494633"/>
                </a:lnTo>
                <a:lnTo>
                  <a:pt x="480345" y="480345"/>
                </a:lnTo>
                <a:lnTo>
                  <a:pt x="494633" y="459152"/>
                </a:lnTo>
                <a:lnTo>
                  <a:pt x="499872" y="433197"/>
                </a:lnTo>
                <a:lnTo>
                  <a:pt x="499872" y="66675"/>
                </a:lnTo>
                <a:lnTo>
                  <a:pt x="494633" y="40719"/>
                </a:lnTo>
                <a:lnTo>
                  <a:pt x="480345" y="19526"/>
                </a:lnTo>
                <a:lnTo>
                  <a:pt x="459152" y="5238"/>
                </a:lnTo>
                <a:lnTo>
                  <a:pt x="433197" y="0"/>
                </a:lnTo>
                <a:close/>
              </a:path>
            </a:pathLst>
          </a:custGeom>
          <a:solidFill>
            <a:srgbClr val="2C2F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 txBox="1"/>
          <p:nvPr/>
        </p:nvSpPr>
        <p:spPr>
          <a:xfrm>
            <a:off x="5804408" y="3641597"/>
            <a:ext cx="154940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0">
                <a:solidFill>
                  <a:srgbClr val="AD8524"/>
                </a:solidFill>
                <a:latin typeface="Calibri"/>
                <a:cs typeface="Calibri"/>
              </a:rPr>
              <a:t>2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6431660" y="3377285"/>
            <a:ext cx="2178685" cy="2619375"/>
          </a:xfrm>
          <a:prstGeom prst="rect">
            <a:avLst/>
          </a:prstGeom>
        </p:spPr>
        <p:txBody>
          <a:bodyPr wrap="square" lIns="0" tIns="1790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410"/>
              </a:spcBef>
            </a:pPr>
            <a:r>
              <a:rPr dirty="0" sz="2000" spc="-20">
                <a:solidFill>
                  <a:srgbClr val="AD8524"/>
                </a:solidFill>
                <a:latin typeface="Calibri"/>
                <a:cs typeface="Calibri"/>
              </a:rPr>
              <a:t>Real-</a:t>
            </a:r>
            <a:r>
              <a:rPr dirty="0" sz="2000">
                <a:solidFill>
                  <a:srgbClr val="AD8524"/>
                </a:solidFill>
                <a:latin typeface="Calibri"/>
                <a:cs typeface="Calibri"/>
              </a:rPr>
              <a:t>Time</a:t>
            </a: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 Updates</a:t>
            </a: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108300"/>
              </a:lnSpc>
              <a:spcBef>
                <a:spcPts val="1115"/>
              </a:spcBef>
            </a:pP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Provide</a:t>
            </a:r>
            <a:r>
              <a:rPr dirty="0" sz="2000" spc="-1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passengers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with</a:t>
            </a:r>
            <a:r>
              <a:rPr dirty="0" sz="200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instant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notifications</a:t>
            </a:r>
            <a:r>
              <a:rPr dirty="0" sz="200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about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schedule</a:t>
            </a:r>
            <a:r>
              <a:rPr dirty="0" sz="200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changes,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delays,</a:t>
            </a:r>
            <a:r>
              <a:rPr dirty="0" sz="2000" spc="-4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200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seat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availability.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9221723" y="3506723"/>
            <a:ext cx="501650" cy="500380"/>
          </a:xfrm>
          <a:custGeom>
            <a:avLst/>
            <a:gdLst/>
            <a:ahLst/>
            <a:cxnLst/>
            <a:rect l="l" t="t" r="r" b="b"/>
            <a:pathLst>
              <a:path w="501650" h="500379">
                <a:moveTo>
                  <a:pt x="434721" y="0"/>
                </a:moveTo>
                <a:lnTo>
                  <a:pt x="66675" y="0"/>
                </a:lnTo>
                <a:lnTo>
                  <a:pt x="40719" y="5238"/>
                </a:lnTo>
                <a:lnTo>
                  <a:pt x="19526" y="19526"/>
                </a:lnTo>
                <a:lnTo>
                  <a:pt x="5238" y="40719"/>
                </a:lnTo>
                <a:lnTo>
                  <a:pt x="0" y="66675"/>
                </a:lnTo>
                <a:lnTo>
                  <a:pt x="0" y="433197"/>
                </a:lnTo>
                <a:lnTo>
                  <a:pt x="5238" y="459152"/>
                </a:lnTo>
                <a:lnTo>
                  <a:pt x="19526" y="480345"/>
                </a:lnTo>
                <a:lnTo>
                  <a:pt x="40719" y="494633"/>
                </a:lnTo>
                <a:lnTo>
                  <a:pt x="66675" y="499872"/>
                </a:lnTo>
                <a:lnTo>
                  <a:pt x="434721" y="499872"/>
                </a:lnTo>
                <a:lnTo>
                  <a:pt x="460676" y="494633"/>
                </a:lnTo>
                <a:lnTo>
                  <a:pt x="481869" y="480345"/>
                </a:lnTo>
                <a:lnTo>
                  <a:pt x="496157" y="459152"/>
                </a:lnTo>
                <a:lnTo>
                  <a:pt x="501396" y="433197"/>
                </a:lnTo>
                <a:lnTo>
                  <a:pt x="501396" y="66675"/>
                </a:lnTo>
                <a:lnTo>
                  <a:pt x="496157" y="40719"/>
                </a:lnTo>
                <a:lnTo>
                  <a:pt x="481869" y="19526"/>
                </a:lnTo>
                <a:lnTo>
                  <a:pt x="460676" y="5238"/>
                </a:lnTo>
                <a:lnTo>
                  <a:pt x="434721" y="0"/>
                </a:lnTo>
                <a:close/>
              </a:path>
            </a:pathLst>
          </a:custGeom>
          <a:solidFill>
            <a:srgbClr val="2C2F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 txBox="1"/>
          <p:nvPr/>
        </p:nvSpPr>
        <p:spPr>
          <a:xfrm>
            <a:off x="9396730" y="3641597"/>
            <a:ext cx="154940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0">
                <a:solidFill>
                  <a:srgbClr val="AD8524"/>
                </a:solidFill>
                <a:latin typeface="Calibri"/>
                <a:cs typeface="Calibri"/>
              </a:rPr>
              <a:t>3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10024364" y="3505936"/>
            <a:ext cx="2480310" cy="31686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052830">
              <a:lnSpc>
                <a:spcPct val="112500"/>
              </a:lnSpc>
              <a:spcBef>
                <a:spcPts val="100"/>
              </a:spcBef>
            </a:pP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Efficient</a:t>
            </a:r>
            <a:r>
              <a:rPr dirty="0" sz="2000" spc="-7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 spc="-20">
                <a:solidFill>
                  <a:srgbClr val="AD8524"/>
                </a:solidFill>
                <a:latin typeface="Calibri"/>
                <a:cs typeface="Calibri"/>
              </a:rPr>
              <a:t>Fleet </a:t>
            </a: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Management</a:t>
            </a: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108400"/>
              </a:lnSpc>
              <a:spcBef>
                <a:spcPts val="1140"/>
              </a:spcBef>
            </a:pP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Analyze</a:t>
            </a:r>
            <a:r>
              <a:rPr dirty="0" sz="200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data</a:t>
            </a:r>
            <a:r>
              <a:rPr dirty="0" sz="200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25">
                <a:solidFill>
                  <a:srgbClr val="CFCABE"/>
                </a:solidFill>
                <a:latin typeface="Trebuchet MS"/>
                <a:cs typeface="Trebuchet MS"/>
              </a:rPr>
              <a:t>to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optimize</a:t>
            </a:r>
            <a:r>
              <a:rPr dirty="0" sz="2000" spc="-8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routes,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schedules,</a:t>
            </a:r>
            <a:r>
              <a:rPr dirty="0" sz="2000" spc="-6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25">
                <a:solidFill>
                  <a:srgbClr val="CFCABE"/>
                </a:solidFill>
                <a:latin typeface="Trebuchet MS"/>
                <a:cs typeface="Trebuchet MS"/>
              </a:rPr>
              <a:t>and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vehicle</a:t>
            </a:r>
            <a:r>
              <a:rPr dirty="0" sz="2000" spc="-7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utilization</a:t>
            </a:r>
            <a:r>
              <a:rPr dirty="0" sz="200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25">
                <a:solidFill>
                  <a:srgbClr val="CFCABE"/>
                </a:solidFill>
                <a:latin typeface="Trebuchet MS"/>
                <a:cs typeface="Trebuchet MS"/>
              </a:rPr>
              <a:t>for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for</a:t>
            </a:r>
            <a:r>
              <a:rPr dirty="0" sz="2000" spc="-1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improved operational efficiency.</a:t>
            </a:r>
            <a:endParaRPr sz="2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665"/>
            <a:ext cx="14630399" cy="8218930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2116963" y="2568016"/>
            <a:ext cx="3693795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AD8524"/>
                </a:solidFill>
                <a:latin typeface="Calibri"/>
                <a:cs typeface="Calibri"/>
              </a:rPr>
              <a:t>Existing</a:t>
            </a:r>
            <a:r>
              <a:rPr dirty="0" sz="2000" spc="-5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Systems</a:t>
            </a:r>
            <a:r>
              <a:rPr dirty="0" sz="2000" spc="-2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AD8524"/>
                </a:solidFill>
                <a:latin typeface="Calibri"/>
                <a:cs typeface="Calibri"/>
              </a:rPr>
              <a:t>and</a:t>
            </a:r>
            <a:r>
              <a:rPr dirty="0" sz="2000" spc="-4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Disadvantages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2116963" y="3513649"/>
            <a:ext cx="2697480" cy="712470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dirty="0" sz="2000" spc="-20">
                <a:solidFill>
                  <a:srgbClr val="AD8524"/>
                </a:solidFill>
                <a:latin typeface="Calibri"/>
                <a:cs typeface="Calibri"/>
              </a:rPr>
              <a:t>Paper-</a:t>
            </a:r>
            <a:r>
              <a:rPr dirty="0" sz="2000">
                <a:solidFill>
                  <a:srgbClr val="AD8524"/>
                </a:solidFill>
                <a:latin typeface="Calibri"/>
                <a:cs typeface="Calibri"/>
              </a:rPr>
              <a:t>Based</a:t>
            </a:r>
            <a:r>
              <a:rPr dirty="0" sz="2000" spc="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Reservations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Reservations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2116963" y="4435576"/>
            <a:ext cx="2687320" cy="134556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08400"/>
              </a:lnSpc>
              <a:spcBef>
                <a:spcPts val="90"/>
              </a:spcBef>
            </a:pP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Cumbersome</a:t>
            </a:r>
            <a:r>
              <a:rPr dirty="0" sz="2000" spc="-5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2000" spc="-3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time-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consuming</a:t>
            </a:r>
            <a:r>
              <a:rPr dirty="0" sz="2000" spc="-6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process</a:t>
            </a:r>
            <a:r>
              <a:rPr dirty="0" sz="200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that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often</a:t>
            </a:r>
            <a:r>
              <a:rPr dirty="0" sz="200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leads</a:t>
            </a:r>
            <a:r>
              <a:rPr dirty="0" sz="200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to</a:t>
            </a:r>
            <a:r>
              <a:rPr dirty="0" sz="2000" spc="-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long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queues</a:t>
            </a:r>
            <a:r>
              <a:rPr dirty="0" sz="200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delays.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823330" y="3551377"/>
            <a:ext cx="2176780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AD8524"/>
                </a:solidFill>
                <a:latin typeface="Calibri"/>
                <a:cs typeface="Calibri"/>
              </a:rPr>
              <a:t>Lack</a:t>
            </a:r>
            <a:r>
              <a:rPr dirty="0" sz="2000" spc="-2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>
                <a:solidFill>
                  <a:srgbClr val="AD8524"/>
                </a:solidFill>
                <a:latin typeface="Calibri"/>
                <a:cs typeface="Calibri"/>
              </a:rPr>
              <a:t>of</a:t>
            </a: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 Transparency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5823330" y="4088358"/>
            <a:ext cx="2976245" cy="2005964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08300"/>
              </a:lnSpc>
              <a:spcBef>
                <a:spcPts val="90"/>
              </a:spcBef>
            </a:pP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Limited</a:t>
            </a:r>
            <a:r>
              <a:rPr dirty="0" sz="2000" spc="-8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information</a:t>
            </a:r>
            <a:r>
              <a:rPr dirty="0" sz="2000" spc="50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about</a:t>
            </a:r>
            <a:r>
              <a:rPr dirty="0" sz="200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bus</a:t>
            </a:r>
            <a:r>
              <a:rPr dirty="0" sz="2000" spc="-1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schedules, 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availability,</a:t>
            </a:r>
            <a:r>
              <a:rPr dirty="0" sz="200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2000" spc="-1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real-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time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updates</a:t>
            </a:r>
            <a:r>
              <a:rPr dirty="0" sz="2000" spc="-6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causes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frustration</a:t>
            </a:r>
            <a:r>
              <a:rPr dirty="0" sz="2000" spc="-9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25">
                <a:solidFill>
                  <a:srgbClr val="CFCABE"/>
                </a:solidFill>
                <a:latin typeface="Trebuchet MS"/>
                <a:cs typeface="Trebuchet MS"/>
              </a:rPr>
              <a:t>for</a:t>
            </a:r>
            <a:r>
              <a:rPr dirty="0" sz="2000" spc="50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passengers.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9529318" y="3551377"/>
            <a:ext cx="2272030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Inefficient</a:t>
            </a:r>
            <a:r>
              <a:rPr dirty="0" sz="2000" spc="-3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000" spc="-10">
                <a:solidFill>
                  <a:srgbClr val="AD8524"/>
                </a:solidFill>
                <a:latin typeface="Calibri"/>
                <a:cs typeface="Calibri"/>
              </a:rPr>
              <a:t>Operations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9529318" y="4088358"/>
            <a:ext cx="2530475" cy="167513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08300"/>
              </a:lnSpc>
              <a:spcBef>
                <a:spcPts val="90"/>
              </a:spcBef>
            </a:pP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Difficulty</a:t>
            </a:r>
            <a:r>
              <a:rPr dirty="0" sz="200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in</a:t>
            </a:r>
            <a:r>
              <a:rPr dirty="0" sz="2000" spc="-2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managing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routes,</a:t>
            </a:r>
            <a:r>
              <a:rPr dirty="0" sz="200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fleet,</a:t>
            </a:r>
            <a:r>
              <a:rPr dirty="0" sz="200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25">
                <a:solidFill>
                  <a:srgbClr val="CFCABE"/>
                </a:solidFill>
                <a:latin typeface="Trebuchet MS"/>
                <a:cs typeface="Trebuchet MS"/>
              </a:rPr>
              <a:t>and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resources</a:t>
            </a:r>
            <a:r>
              <a:rPr dirty="0" sz="200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leads</a:t>
            </a:r>
            <a:r>
              <a:rPr dirty="0" sz="2000" spc="-25">
                <a:solidFill>
                  <a:srgbClr val="CFCABE"/>
                </a:solidFill>
                <a:latin typeface="Trebuchet MS"/>
                <a:cs typeface="Trebuchet MS"/>
              </a:rPr>
              <a:t> to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suboptimal</a:t>
            </a:r>
            <a:r>
              <a:rPr dirty="0" sz="200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utilization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2000" spc="-3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>
                <a:solidFill>
                  <a:srgbClr val="CFCABE"/>
                </a:solidFill>
                <a:latin typeface="Trebuchet MS"/>
                <a:cs typeface="Trebuchet MS"/>
              </a:rPr>
              <a:t>increased</a:t>
            </a:r>
            <a:r>
              <a:rPr dirty="0" sz="2000" spc="-6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000" spc="-10">
                <a:solidFill>
                  <a:srgbClr val="CFCABE"/>
                </a:solidFill>
                <a:latin typeface="Trebuchet MS"/>
                <a:cs typeface="Trebuchet MS"/>
              </a:rPr>
              <a:t>costs.</a:t>
            </a:r>
            <a:endParaRPr sz="2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16963" y="1677365"/>
            <a:ext cx="7607934" cy="69342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4350">
                <a:solidFill>
                  <a:srgbClr val="AD8524"/>
                </a:solidFill>
              </a:rPr>
              <a:t>Proposed</a:t>
            </a:r>
            <a:r>
              <a:rPr dirty="0" sz="4350" spc="-110">
                <a:solidFill>
                  <a:srgbClr val="AD8524"/>
                </a:solidFill>
              </a:rPr>
              <a:t> </a:t>
            </a:r>
            <a:r>
              <a:rPr dirty="0" sz="4350">
                <a:solidFill>
                  <a:srgbClr val="AD8524"/>
                </a:solidFill>
              </a:rPr>
              <a:t>System</a:t>
            </a:r>
            <a:r>
              <a:rPr dirty="0" sz="4350" spc="-135">
                <a:solidFill>
                  <a:srgbClr val="AD8524"/>
                </a:solidFill>
              </a:rPr>
              <a:t> </a:t>
            </a:r>
            <a:r>
              <a:rPr dirty="0" sz="4350">
                <a:solidFill>
                  <a:srgbClr val="AD8524"/>
                </a:solidFill>
              </a:rPr>
              <a:t>and</a:t>
            </a:r>
            <a:r>
              <a:rPr dirty="0" sz="4350" spc="-95">
                <a:solidFill>
                  <a:srgbClr val="AD8524"/>
                </a:solidFill>
              </a:rPr>
              <a:t> </a:t>
            </a:r>
            <a:r>
              <a:rPr dirty="0" sz="4350" spc="-10">
                <a:solidFill>
                  <a:srgbClr val="AD8524"/>
                </a:solidFill>
              </a:rPr>
              <a:t>Advantages</a:t>
            </a:r>
            <a:endParaRPr sz="4350"/>
          </a:p>
        </p:txBody>
      </p:sp>
      <p:sp>
        <p:nvSpPr>
          <p:cNvPr id="3" name="object 3" descr=""/>
          <p:cNvSpPr/>
          <p:nvPr/>
        </p:nvSpPr>
        <p:spPr>
          <a:xfrm>
            <a:off x="2037588" y="2814827"/>
            <a:ext cx="10555605" cy="3738879"/>
          </a:xfrm>
          <a:custGeom>
            <a:avLst/>
            <a:gdLst/>
            <a:ahLst/>
            <a:cxnLst/>
            <a:rect l="l" t="t" r="r" b="b"/>
            <a:pathLst>
              <a:path w="10555605" h="3738879">
                <a:moveTo>
                  <a:pt x="5166360" y="1880235"/>
                </a:moveTo>
                <a:lnTo>
                  <a:pt x="5161115" y="1854288"/>
                </a:lnTo>
                <a:lnTo>
                  <a:pt x="5146827" y="1833092"/>
                </a:lnTo>
                <a:lnTo>
                  <a:pt x="5125631" y="1818805"/>
                </a:lnTo>
                <a:lnTo>
                  <a:pt x="5099685" y="1813560"/>
                </a:lnTo>
                <a:lnTo>
                  <a:pt x="66675" y="1813560"/>
                </a:lnTo>
                <a:lnTo>
                  <a:pt x="40716" y="1818805"/>
                </a:lnTo>
                <a:lnTo>
                  <a:pt x="19519" y="1833092"/>
                </a:lnTo>
                <a:lnTo>
                  <a:pt x="5232" y="1854288"/>
                </a:lnTo>
                <a:lnTo>
                  <a:pt x="0" y="1880235"/>
                </a:lnTo>
                <a:lnTo>
                  <a:pt x="0" y="3671697"/>
                </a:lnTo>
                <a:lnTo>
                  <a:pt x="5232" y="3697655"/>
                </a:lnTo>
                <a:lnTo>
                  <a:pt x="19519" y="3718852"/>
                </a:lnTo>
                <a:lnTo>
                  <a:pt x="40716" y="3733139"/>
                </a:lnTo>
                <a:lnTo>
                  <a:pt x="66675" y="3738372"/>
                </a:lnTo>
                <a:lnTo>
                  <a:pt x="5099685" y="3738372"/>
                </a:lnTo>
                <a:lnTo>
                  <a:pt x="5125631" y="3733139"/>
                </a:lnTo>
                <a:lnTo>
                  <a:pt x="5146827" y="3718852"/>
                </a:lnTo>
                <a:lnTo>
                  <a:pt x="5161115" y="3697655"/>
                </a:lnTo>
                <a:lnTo>
                  <a:pt x="5166360" y="3671697"/>
                </a:lnTo>
                <a:lnTo>
                  <a:pt x="5166360" y="1880235"/>
                </a:lnTo>
                <a:close/>
              </a:path>
              <a:path w="10555605" h="3738879">
                <a:moveTo>
                  <a:pt x="5166360" y="66675"/>
                </a:moveTo>
                <a:lnTo>
                  <a:pt x="5161115" y="40728"/>
                </a:lnTo>
                <a:lnTo>
                  <a:pt x="5146827" y="19532"/>
                </a:lnTo>
                <a:lnTo>
                  <a:pt x="5125631" y="5245"/>
                </a:lnTo>
                <a:lnTo>
                  <a:pt x="5099685" y="0"/>
                </a:lnTo>
                <a:lnTo>
                  <a:pt x="66675" y="0"/>
                </a:lnTo>
                <a:lnTo>
                  <a:pt x="40716" y="5245"/>
                </a:lnTo>
                <a:lnTo>
                  <a:pt x="19519" y="19532"/>
                </a:lnTo>
                <a:lnTo>
                  <a:pt x="5232" y="40728"/>
                </a:lnTo>
                <a:lnTo>
                  <a:pt x="0" y="66675"/>
                </a:lnTo>
                <a:lnTo>
                  <a:pt x="0" y="1524381"/>
                </a:lnTo>
                <a:lnTo>
                  <a:pt x="5232" y="1550339"/>
                </a:lnTo>
                <a:lnTo>
                  <a:pt x="19519" y="1571536"/>
                </a:lnTo>
                <a:lnTo>
                  <a:pt x="40716" y="1585823"/>
                </a:lnTo>
                <a:lnTo>
                  <a:pt x="66675" y="1591056"/>
                </a:lnTo>
                <a:lnTo>
                  <a:pt x="5099685" y="1591056"/>
                </a:lnTo>
                <a:lnTo>
                  <a:pt x="5125631" y="1585823"/>
                </a:lnTo>
                <a:lnTo>
                  <a:pt x="5146827" y="1571536"/>
                </a:lnTo>
                <a:lnTo>
                  <a:pt x="5161115" y="1550339"/>
                </a:lnTo>
                <a:lnTo>
                  <a:pt x="5166360" y="1524381"/>
                </a:lnTo>
                <a:lnTo>
                  <a:pt x="5166360" y="66675"/>
                </a:lnTo>
                <a:close/>
              </a:path>
              <a:path w="10555605" h="3738879">
                <a:moveTo>
                  <a:pt x="10555224" y="66675"/>
                </a:moveTo>
                <a:lnTo>
                  <a:pt x="10549979" y="40728"/>
                </a:lnTo>
                <a:lnTo>
                  <a:pt x="10535691" y="19532"/>
                </a:lnTo>
                <a:lnTo>
                  <a:pt x="10514495" y="5245"/>
                </a:lnTo>
                <a:lnTo>
                  <a:pt x="10488549" y="0"/>
                </a:lnTo>
                <a:lnTo>
                  <a:pt x="5455539" y="0"/>
                </a:lnTo>
                <a:lnTo>
                  <a:pt x="5429580" y="5245"/>
                </a:lnTo>
                <a:lnTo>
                  <a:pt x="5408384" y="19532"/>
                </a:lnTo>
                <a:lnTo>
                  <a:pt x="5394096" y="40728"/>
                </a:lnTo>
                <a:lnTo>
                  <a:pt x="5388864" y="66675"/>
                </a:lnTo>
                <a:lnTo>
                  <a:pt x="5388864" y="1524381"/>
                </a:lnTo>
                <a:lnTo>
                  <a:pt x="5394096" y="1550339"/>
                </a:lnTo>
                <a:lnTo>
                  <a:pt x="5408384" y="1571536"/>
                </a:lnTo>
                <a:lnTo>
                  <a:pt x="5429580" y="1585823"/>
                </a:lnTo>
                <a:lnTo>
                  <a:pt x="5455539" y="1591056"/>
                </a:lnTo>
                <a:lnTo>
                  <a:pt x="10488549" y="1591056"/>
                </a:lnTo>
                <a:lnTo>
                  <a:pt x="10514495" y="1585823"/>
                </a:lnTo>
                <a:lnTo>
                  <a:pt x="10535691" y="1571536"/>
                </a:lnTo>
                <a:lnTo>
                  <a:pt x="10549979" y="1550339"/>
                </a:lnTo>
                <a:lnTo>
                  <a:pt x="10555224" y="1524381"/>
                </a:lnTo>
                <a:lnTo>
                  <a:pt x="10555224" y="66675"/>
                </a:lnTo>
                <a:close/>
              </a:path>
            </a:pathLst>
          </a:custGeom>
          <a:solidFill>
            <a:srgbClr val="2C2F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2339085" y="3051175"/>
            <a:ext cx="4483735" cy="329311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150">
                <a:solidFill>
                  <a:srgbClr val="AD8524"/>
                </a:solidFill>
                <a:latin typeface="Calibri"/>
                <a:cs typeface="Calibri"/>
              </a:rPr>
              <a:t>Intuitive</a:t>
            </a:r>
            <a:r>
              <a:rPr dirty="0" sz="2150" spc="50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150" spc="-10">
                <a:solidFill>
                  <a:srgbClr val="AD8524"/>
                </a:solidFill>
                <a:latin typeface="Calibri"/>
                <a:cs typeface="Calibri"/>
              </a:rPr>
              <a:t>Booking</a:t>
            </a:r>
            <a:endParaRPr sz="21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</a:pP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Streamlined</a:t>
            </a:r>
            <a:r>
              <a:rPr dirty="0" sz="1750" spc="-8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online/mobile</a:t>
            </a:r>
            <a:r>
              <a:rPr dirty="0" sz="1750" spc="-8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platform</a:t>
            </a:r>
            <a:r>
              <a:rPr dirty="0" sz="1750" spc="-6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for</a:t>
            </a:r>
            <a:r>
              <a:rPr dirty="0" sz="175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20">
                <a:solidFill>
                  <a:srgbClr val="CFCABE"/>
                </a:solidFill>
                <a:latin typeface="Trebuchet MS"/>
                <a:cs typeface="Trebuchet MS"/>
              </a:rPr>
              <a:t>easy</a:t>
            </a:r>
            <a:endParaRPr sz="17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easy</a:t>
            </a:r>
            <a:r>
              <a:rPr dirty="0" sz="175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bus</a:t>
            </a:r>
            <a:r>
              <a:rPr dirty="0" sz="1750" spc="-1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ticket</a:t>
            </a:r>
            <a:r>
              <a:rPr dirty="0" sz="1750" spc="-2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booking</a:t>
            </a:r>
            <a:r>
              <a:rPr dirty="0" sz="1750" spc="-3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1750" spc="-3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management.</a:t>
            </a:r>
            <a:endParaRPr sz="17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17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410"/>
              </a:spcBef>
            </a:pPr>
            <a:endParaRPr sz="17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dirty="0" sz="2150">
                <a:solidFill>
                  <a:srgbClr val="AD8524"/>
                </a:solidFill>
                <a:latin typeface="Calibri"/>
                <a:cs typeface="Calibri"/>
              </a:rPr>
              <a:t>Optimized</a:t>
            </a:r>
            <a:r>
              <a:rPr dirty="0" sz="2150" spc="4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150" spc="-10">
                <a:solidFill>
                  <a:srgbClr val="AD8524"/>
                </a:solidFill>
                <a:latin typeface="Calibri"/>
                <a:cs typeface="Calibri"/>
              </a:rPr>
              <a:t>Operations</a:t>
            </a:r>
            <a:endParaRPr sz="2150">
              <a:latin typeface="Calibri"/>
              <a:cs typeface="Calibri"/>
            </a:endParaRPr>
          </a:p>
          <a:p>
            <a:pPr marL="12700" marR="268605">
              <a:lnSpc>
                <a:spcPct val="123800"/>
              </a:lnSpc>
              <a:spcBef>
                <a:spcPts val="1030"/>
              </a:spcBef>
            </a:pP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Advanced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data</a:t>
            </a:r>
            <a:r>
              <a:rPr dirty="0" sz="1750" spc="-4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analytics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to</a:t>
            </a:r>
            <a:r>
              <a:rPr dirty="0" sz="1750" spc="-3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enhance</a:t>
            </a:r>
            <a:r>
              <a:rPr dirty="0" sz="1750" spc="-9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route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planning,</a:t>
            </a:r>
            <a:r>
              <a:rPr dirty="0" sz="1750" spc="-8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fleet</a:t>
            </a:r>
            <a:r>
              <a:rPr dirty="0" sz="1750" spc="-5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utilization,</a:t>
            </a:r>
            <a:r>
              <a:rPr dirty="0" sz="1750" spc="-6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1750" spc="-5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resource allocation.</a:t>
            </a:r>
            <a:endParaRPr sz="1750">
              <a:latin typeface="Trebuchet MS"/>
              <a:cs typeface="Trebuchet MS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7426452" y="4628388"/>
            <a:ext cx="5166360" cy="1925320"/>
          </a:xfrm>
          <a:custGeom>
            <a:avLst/>
            <a:gdLst/>
            <a:ahLst/>
            <a:cxnLst/>
            <a:rect l="l" t="t" r="r" b="b"/>
            <a:pathLst>
              <a:path w="5166359" h="1925320">
                <a:moveTo>
                  <a:pt x="5099684" y="0"/>
                </a:moveTo>
                <a:lnTo>
                  <a:pt x="66675" y="0"/>
                </a:lnTo>
                <a:lnTo>
                  <a:pt x="40719" y="5238"/>
                </a:lnTo>
                <a:lnTo>
                  <a:pt x="19526" y="19526"/>
                </a:lnTo>
                <a:lnTo>
                  <a:pt x="5238" y="40719"/>
                </a:lnTo>
                <a:lnTo>
                  <a:pt x="0" y="66675"/>
                </a:lnTo>
                <a:lnTo>
                  <a:pt x="0" y="1858137"/>
                </a:lnTo>
                <a:lnTo>
                  <a:pt x="5238" y="1884092"/>
                </a:lnTo>
                <a:lnTo>
                  <a:pt x="19526" y="1905285"/>
                </a:lnTo>
                <a:lnTo>
                  <a:pt x="40719" y="1919573"/>
                </a:lnTo>
                <a:lnTo>
                  <a:pt x="66675" y="1924812"/>
                </a:lnTo>
                <a:lnTo>
                  <a:pt x="5099684" y="1924812"/>
                </a:lnTo>
                <a:lnTo>
                  <a:pt x="5125640" y="1919573"/>
                </a:lnTo>
                <a:lnTo>
                  <a:pt x="5146833" y="1905285"/>
                </a:lnTo>
                <a:lnTo>
                  <a:pt x="5161121" y="1884092"/>
                </a:lnTo>
                <a:lnTo>
                  <a:pt x="5166359" y="1858137"/>
                </a:lnTo>
                <a:lnTo>
                  <a:pt x="5166359" y="66675"/>
                </a:lnTo>
                <a:lnTo>
                  <a:pt x="5161121" y="40719"/>
                </a:lnTo>
                <a:lnTo>
                  <a:pt x="5146833" y="19526"/>
                </a:lnTo>
                <a:lnTo>
                  <a:pt x="5125640" y="5238"/>
                </a:lnTo>
                <a:lnTo>
                  <a:pt x="5099684" y="0"/>
                </a:lnTo>
                <a:close/>
              </a:path>
            </a:pathLst>
          </a:custGeom>
          <a:solidFill>
            <a:srgbClr val="2C2F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7727950" y="2831822"/>
            <a:ext cx="4351655" cy="3512185"/>
          </a:xfrm>
          <a:prstGeom prst="rect">
            <a:avLst/>
          </a:prstGeom>
        </p:spPr>
        <p:txBody>
          <a:bodyPr wrap="square" lIns="0" tIns="14732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60"/>
              </a:spcBef>
            </a:pPr>
            <a:r>
              <a:rPr dirty="0" sz="2150">
                <a:solidFill>
                  <a:srgbClr val="AD8524"/>
                </a:solidFill>
                <a:latin typeface="Calibri"/>
                <a:cs typeface="Calibri"/>
              </a:rPr>
              <a:t>Real-Time</a:t>
            </a:r>
            <a:r>
              <a:rPr dirty="0" sz="2150" spc="60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150" spc="-10">
                <a:solidFill>
                  <a:srgbClr val="AD8524"/>
                </a:solidFill>
                <a:latin typeface="Calibri"/>
                <a:cs typeface="Calibri"/>
              </a:rPr>
              <a:t>Tracking</a:t>
            </a:r>
            <a:endParaRPr sz="2150">
              <a:latin typeface="Calibri"/>
              <a:cs typeface="Calibri"/>
            </a:endParaRPr>
          </a:p>
          <a:p>
            <a:pPr marL="12700" marR="156210">
              <a:lnSpc>
                <a:spcPct val="123800"/>
              </a:lnSpc>
              <a:spcBef>
                <a:spcPts val="330"/>
              </a:spcBef>
            </a:pP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Passengers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receive</a:t>
            </a:r>
            <a:r>
              <a:rPr dirty="0" sz="1750" spc="-7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instant</a:t>
            </a:r>
            <a:r>
              <a:rPr dirty="0" sz="1750" spc="-4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updates</a:t>
            </a:r>
            <a:r>
              <a:rPr dirty="0" sz="175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on</a:t>
            </a:r>
            <a:r>
              <a:rPr dirty="0" sz="175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25">
                <a:solidFill>
                  <a:srgbClr val="CFCABE"/>
                </a:solidFill>
                <a:latin typeface="Trebuchet MS"/>
                <a:cs typeface="Trebuchet MS"/>
              </a:rPr>
              <a:t>bus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locations,</a:t>
            </a:r>
            <a:r>
              <a:rPr dirty="0" sz="1750" spc="-5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arrivals,</a:t>
            </a:r>
            <a:r>
              <a:rPr dirty="0" sz="1750" spc="-4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1750" spc="-4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any</a:t>
            </a:r>
            <a:r>
              <a:rPr dirty="0" sz="1750" spc="-3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schedule changes.</a:t>
            </a:r>
            <a:endParaRPr sz="17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17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210"/>
              </a:spcBef>
            </a:pPr>
            <a:endParaRPr sz="17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dirty="0" sz="2150">
                <a:solidFill>
                  <a:srgbClr val="AD8524"/>
                </a:solidFill>
                <a:latin typeface="Calibri"/>
                <a:cs typeface="Calibri"/>
              </a:rPr>
              <a:t>Enhanced</a:t>
            </a:r>
            <a:r>
              <a:rPr dirty="0" sz="2150" spc="85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150">
                <a:solidFill>
                  <a:srgbClr val="AD8524"/>
                </a:solidFill>
                <a:latin typeface="Calibri"/>
                <a:cs typeface="Calibri"/>
              </a:rPr>
              <a:t>Passenger</a:t>
            </a:r>
            <a:r>
              <a:rPr dirty="0" sz="2150" spc="50">
                <a:solidFill>
                  <a:srgbClr val="AD8524"/>
                </a:solidFill>
                <a:latin typeface="Calibri"/>
                <a:cs typeface="Calibri"/>
              </a:rPr>
              <a:t> </a:t>
            </a:r>
            <a:r>
              <a:rPr dirty="0" sz="2150" spc="-10">
                <a:solidFill>
                  <a:srgbClr val="AD8524"/>
                </a:solidFill>
                <a:latin typeface="Calibri"/>
                <a:cs typeface="Calibri"/>
              </a:rPr>
              <a:t>Experience</a:t>
            </a:r>
            <a:endParaRPr sz="2150">
              <a:latin typeface="Calibri"/>
              <a:cs typeface="Calibri"/>
            </a:endParaRPr>
          </a:p>
          <a:p>
            <a:pPr marL="12700" marR="5080">
              <a:lnSpc>
                <a:spcPct val="123800"/>
              </a:lnSpc>
              <a:spcBef>
                <a:spcPts val="1030"/>
              </a:spcBef>
            </a:pP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Improved</a:t>
            </a:r>
            <a:r>
              <a:rPr dirty="0" sz="1750" spc="-6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25">
                <a:solidFill>
                  <a:srgbClr val="CFCABE"/>
                </a:solidFill>
                <a:latin typeface="Trebuchet MS"/>
                <a:cs typeface="Trebuchet MS"/>
              </a:rPr>
              <a:t>reliability,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convenience,</a:t>
            </a:r>
            <a:r>
              <a:rPr dirty="0" sz="1750" spc="-7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25">
                <a:solidFill>
                  <a:srgbClr val="CFCABE"/>
                </a:solidFill>
                <a:latin typeface="Trebuchet MS"/>
                <a:cs typeface="Trebuchet MS"/>
              </a:rPr>
              <a:t>and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responsiveness</a:t>
            </a:r>
            <a:r>
              <a:rPr dirty="0" sz="1750" spc="-6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resulting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in</a:t>
            </a:r>
            <a:r>
              <a:rPr dirty="0" sz="1750" spc="-4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higher</a:t>
            </a:r>
            <a:r>
              <a:rPr dirty="0" sz="1750" spc="-6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customer </a:t>
            </a:r>
            <a:r>
              <a:rPr dirty="0" sz="1750">
                <a:solidFill>
                  <a:srgbClr val="CFCABE"/>
                </a:solidFill>
                <a:latin typeface="Trebuchet MS"/>
                <a:cs typeface="Trebuchet MS"/>
              </a:rPr>
              <a:t>customer</a:t>
            </a:r>
            <a:r>
              <a:rPr dirty="0" sz="1750" spc="-5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1750" spc="-10">
                <a:solidFill>
                  <a:srgbClr val="CFCABE"/>
                </a:solidFill>
                <a:latin typeface="Trebuchet MS"/>
                <a:cs typeface="Trebuchet MS"/>
              </a:rPr>
              <a:t>satisfaction.</a:t>
            </a:r>
            <a:endParaRPr sz="17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51619" y="0"/>
            <a:ext cx="5478780" cy="82295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568" y="3151758"/>
            <a:ext cx="4420235" cy="63500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4000" spc="-10">
                <a:solidFill>
                  <a:srgbClr val="AD8524"/>
                </a:solidFill>
              </a:rPr>
              <a:t>Architecture</a:t>
            </a:r>
            <a:r>
              <a:rPr dirty="0" sz="4000" spc="-165">
                <a:solidFill>
                  <a:srgbClr val="AD8524"/>
                </a:solidFill>
              </a:rPr>
              <a:t> </a:t>
            </a:r>
            <a:r>
              <a:rPr dirty="0" sz="4000" spc="-10">
                <a:solidFill>
                  <a:srgbClr val="AD8524"/>
                </a:solidFill>
              </a:rPr>
              <a:t>Diagram</a:t>
            </a:r>
            <a:endParaRPr sz="4000"/>
          </a:p>
        </p:txBody>
      </p:sp>
      <p:sp>
        <p:nvSpPr>
          <p:cNvPr id="4" name="object 4" descr=""/>
          <p:cNvSpPr txBox="1"/>
          <p:nvPr/>
        </p:nvSpPr>
        <p:spPr>
          <a:xfrm>
            <a:off x="495401" y="3922521"/>
            <a:ext cx="6838315" cy="137350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2700" marR="5080">
              <a:lnSpc>
                <a:spcPct val="89500"/>
              </a:lnSpc>
              <a:spcBef>
                <a:spcPts val="400"/>
              </a:spcBef>
            </a:pP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The</a:t>
            </a:r>
            <a:r>
              <a:rPr dirty="0" sz="2400" spc="-114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proposed</a:t>
            </a:r>
            <a:r>
              <a:rPr dirty="0" sz="2400" spc="-9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system</a:t>
            </a:r>
            <a:r>
              <a:rPr dirty="0" sz="2400" spc="-10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architecture</a:t>
            </a:r>
            <a:r>
              <a:rPr dirty="0" sz="2400" spc="-9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integrates</a:t>
            </a:r>
            <a:r>
              <a:rPr dirty="0" sz="2400" spc="-8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 spc="-50">
                <a:solidFill>
                  <a:srgbClr val="CFCABE"/>
                </a:solidFill>
                <a:latin typeface="Trebuchet MS"/>
                <a:cs typeface="Trebuchet MS"/>
              </a:rPr>
              <a:t>a </a:t>
            </a:r>
            <a:r>
              <a:rPr dirty="0" sz="2400" spc="-20">
                <a:solidFill>
                  <a:srgbClr val="CFCABE"/>
                </a:solidFill>
                <a:latin typeface="Trebuchet MS"/>
                <a:cs typeface="Trebuchet MS"/>
              </a:rPr>
              <a:t>user-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friendly</a:t>
            </a:r>
            <a:r>
              <a:rPr dirty="0" sz="2400" spc="-5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web/mobile</a:t>
            </a:r>
            <a:r>
              <a:rPr dirty="0" sz="2400" spc="-6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interface,</a:t>
            </a:r>
            <a:r>
              <a:rPr dirty="0" sz="2400" spc="-6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 spc="-20">
                <a:solidFill>
                  <a:srgbClr val="CFCABE"/>
                </a:solidFill>
                <a:latin typeface="Trebuchet MS"/>
                <a:cs typeface="Trebuchet MS"/>
              </a:rPr>
              <a:t>real-time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data</a:t>
            </a:r>
            <a:r>
              <a:rPr dirty="0" sz="2400" spc="-9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processing,</a:t>
            </a:r>
            <a:r>
              <a:rPr dirty="0" sz="2400" spc="-6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and</a:t>
            </a:r>
            <a:r>
              <a:rPr dirty="0" sz="2400" spc="-9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advanced</a:t>
            </a:r>
            <a:r>
              <a:rPr dirty="0" sz="2400" spc="-9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analytics</a:t>
            </a:r>
            <a:r>
              <a:rPr dirty="0" sz="2400" spc="-8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 spc="-25">
                <a:solidFill>
                  <a:srgbClr val="CFCABE"/>
                </a:solidFill>
                <a:latin typeface="Trebuchet MS"/>
                <a:cs typeface="Trebuchet MS"/>
              </a:rPr>
              <a:t>to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deliver</a:t>
            </a:r>
            <a:r>
              <a:rPr dirty="0" sz="2400" spc="-8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a</a:t>
            </a:r>
            <a:r>
              <a:rPr dirty="0" sz="2400" spc="-8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comprehensive</a:t>
            </a:r>
            <a:r>
              <a:rPr dirty="0" sz="2400" spc="-7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bus</a:t>
            </a:r>
            <a:r>
              <a:rPr dirty="0" sz="2400" spc="-85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>
                <a:solidFill>
                  <a:srgbClr val="CFCABE"/>
                </a:solidFill>
                <a:latin typeface="Trebuchet MS"/>
                <a:cs typeface="Trebuchet MS"/>
              </a:rPr>
              <a:t>reservation</a:t>
            </a:r>
            <a:r>
              <a:rPr dirty="0" sz="2400" spc="-70">
                <a:solidFill>
                  <a:srgbClr val="CFCABE"/>
                </a:solidFill>
                <a:latin typeface="Trebuchet MS"/>
                <a:cs typeface="Trebuchet MS"/>
              </a:rPr>
              <a:t> </a:t>
            </a:r>
            <a:r>
              <a:rPr dirty="0" sz="2400" spc="-10">
                <a:solidFill>
                  <a:srgbClr val="CFCABE"/>
                </a:solidFill>
                <a:latin typeface="Trebuchet MS"/>
                <a:cs typeface="Trebuchet MS"/>
              </a:rPr>
              <a:t>solution.</a:t>
            </a:r>
            <a:endParaRPr sz="2400">
              <a:latin typeface="Trebuchet MS"/>
              <a:cs typeface="Trebuchet MS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49311" y="0"/>
            <a:ext cx="7181088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4350">
                <a:solidFill>
                  <a:srgbClr val="AD8524"/>
                </a:solidFill>
              </a:rPr>
              <a:t>Key</a:t>
            </a:r>
            <a:r>
              <a:rPr dirty="0" sz="4350" spc="-180">
                <a:solidFill>
                  <a:srgbClr val="AD8524"/>
                </a:solidFill>
              </a:rPr>
              <a:t> </a:t>
            </a:r>
            <a:r>
              <a:rPr dirty="0" sz="4350" spc="-10">
                <a:solidFill>
                  <a:srgbClr val="AD8524"/>
                </a:solidFill>
              </a:rPr>
              <a:t>Modules</a:t>
            </a:r>
            <a:endParaRPr sz="4350"/>
          </a:p>
        </p:txBody>
      </p:sp>
      <p:sp>
        <p:nvSpPr>
          <p:cNvPr id="3" name="object 3" descr=""/>
          <p:cNvSpPr txBox="1"/>
          <p:nvPr/>
        </p:nvSpPr>
        <p:spPr>
          <a:xfrm>
            <a:off x="518871" y="897159"/>
            <a:ext cx="12512040" cy="1511300"/>
          </a:xfrm>
          <a:prstGeom prst="rect">
            <a:avLst/>
          </a:prstGeom>
        </p:spPr>
        <p:txBody>
          <a:bodyPr wrap="square" lIns="0" tIns="1651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0"/>
              </a:spcBef>
            </a:pPr>
            <a:r>
              <a:rPr dirty="0" sz="3200" spc="-10">
                <a:solidFill>
                  <a:srgbClr val="FFC000"/>
                </a:solidFill>
                <a:latin typeface="Calibri"/>
                <a:cs typeface="Calibri"/>
              </a:rPr>
              <a:t>HTML&amp;CSS</a:t>
            </a:r>
            <a:endParaRPr sz="320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  <a:spcBef>
                <a:spcPts val="894"/>
              </a:spcBef>
            </a:pP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HTML</a:t>
            </a:r>
            <a:r>
              <a:rPr dirty="0" sz="2400" spc="-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400" spc="-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markup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language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used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create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static</a:t>
            </a:r>
            <a:r>
              <a:rPr dirty="0" sz="2400" spc="-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web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pages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web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applications.</a:t>
            </a:r>
            <a:r>
              <a:rPr dirty="0" sz="2400" spc="-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CSS</a:t>
            </a:r>
            <a:r>
              <a:rPr dirty="0" sz="2400" spc="-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style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sheet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language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responsible</a:t>
            </a:r>
            <a:r>
              <a:rPr dirty="0" sz="2400" spc="-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dirty="0" sz="2400" spc="-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presentation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documents</a:t>
            </a:r>
            <a:r>
              <a:rPr dirty="0" sz="2400" spc="-7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written</a:t>
            </a:r>
            <a:r>
              <a:rPr dirty="0" sz="2400" spc="-7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markup</a:t>
            </a:r>
            <a:r>
              <a:rPr dirty="0" sz="2400" spc="-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32560" y="2578607"/>
            <a:ext cx="11105388" cy="544220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42189" rIns="0" bIns="0" rtlCol="0" vert="horz">
            <a:spAutoFit/>
          </a:bodyPr>
          <a:lstStyle/>
          <a:p>
            <a:pPr marL="233679">
              <a:lnSpc>
                <a:spcPct val="100000"/>
              </a:lnSpc>
              <a:spcBef>
                <a:spcPts val="100"/>
              </a:spcBef>
            </a:pPr>
            <a:r>
              <a:rPr dirty="0" sz="2400" spc="-20"/>
              <a:t>PHP:</a:t>
            </a:r>
            <a:endParaRPr sz="2400"/>
          </a:p>
        </p:txBody>
      </p:sp>
      <p:sp>
        <p:nvSpPr>
          <p:cNvPr id="3" name="object 3" descr=""/>
          <p:cNvSpPr txBox="1"/>
          <p:nvPr/>
        </p:nvSpPr>
        <p:spPr>
          <a:xfrm>
            <a:off x="739851" y="861821"/>
            <a:ext cx="1251204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HTML</a:t>
            </a:r>
            <a:r>
              <a:rPr dirty="0" sz="2400" spc="-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400" spc="-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markup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language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used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create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static</a:t>
            </a:r>
            <a:r>
              <a:rPr dirty="0" sz="2400" spc="-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web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pages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web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applications.</a:t>
            </a:r>
            <a:r>
              <a:rPr dirty="0" sz="2400" spc="-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CSS</a:t>
            </a:r>
            <a:r>
              <a:rPr dirty="0" sz="2400" spc="-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style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sheet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language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responsible</a:t>
            </a:r>
            <a:r>
              <a:rPr dirty="0" sz="2400" spc="-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dirty="0" sz="2400" spc="-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presentation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documents</a:t>
            </a:r>
            <a:r>
              <a:rPr dirty="0" sz="2400" spc="-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written</a:t>
            </a:r>
            <a:r>
              <a:rPr dirty="0" sz="2400" spc="-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dirty="0" sz="2400" spc="-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40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>
                <a:solidFill>
                  <a:srgbClr val="FFFFFF"/>
                </a:solidFill>
                <a:latin typeface="Calibri"/>
                <a:cs typeface="Calibri"/>
              </a:rPr>
              <a:t>markup</a:t>
            </a:r>
            <a:r>
              <a:rPr dirty="0" sz="2400" spc="-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78052" y="1773935"/>
            <a:ext cx="11535156" cy="62133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1520" y="307847"/>
            <a:ext cx="12874751" cy="76017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1520" y="313943"/>
            <a:ext cx="13028676" cy="76017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D2AC46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2024-09-20T03:23:44Z</dcterms:created>
  <dcterms:modified xsi:type="dcterms:W3CDTF">2024-09-20T03:23:44Z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2024-09-20T00:00:00Z</vt:filetime>
  </property>
  <property fmtid="{D5CDD505-2E9C-101B-9397-08002B2CF9AE}" pid="3" name="Producer">
    <vt:lpwstr>Pdftools SDK</vt:lpwstr>
  </property>
</Properties>
</file>